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2" r:id="rId9"/>
    <p:sldId id="270" r:id="rId10"/>
    <p:sldId id="271" r:id="rId11"/>
    <p:sldId id="272" r:id="rId12"/>
    <p:sldId id="267" r:id="rId13"/>
    <p:sldId id="269" r:id="rId14"/>
    <p:sldId id="266" r:id="rId1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3324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EC61D8EF-D0AD-4A58-960D-B7AA88E6A524}" type="datetimeFigureOut">
              <a:rPr lang="en-US"/>
              <a:pPr>
                <a:defRPr/>
              </a:pPr>
              <a:t>17/02/2020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B0A7B634-8E18-49AD-8CFC-01864AF5782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571087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ltGray">
          <a:xfrm>
            <a:off x="0" y="0"/>
            <a:ext cx="9144000" cy="513556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 bwMode="invGray">
          <a:xfrm>
            <a:off x="0" y="5127625"/>
            <a:ext cx="9144000" cy="46038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tIns="0" bIns="0" anchor="t"/>
          <a:lstStyle>
            <a:lvl1pPr algn="l">
              <a:defRPr sz="4700" b="1"/>
            </a:lvl1pPr>
            <a:extLst/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238320-616B-4EBA-AEBF-7D3A7B440AB5}" type="datetimeFigureOut">
              <a:rPr lang="en-US"/>
              <a:pPr>
                <a:defRPr/>
              </a:pPr>
              <a:t>17/02/2020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95EE40-5704-4E9B-B7CF-E06D7626460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AA2C6E-73FF-44F9-9D4C-55025A59F9D9}" type="datetimeFigureOut">
              <a:rPr lang="en-US"/>
              <a:pPr>
                <a:defRPr/>
              </a:pPr>
              <a:t>17/02/2020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A7CCCD-2F21-4F62-BB4B-D901F69E5B2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invGray">
          <a:xfrm>
            <a:off x="6599238" y="0"/>
            <a:ext cx="46037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 bwMode="ltGray">
          <a:xfrm>
            <a:off x="6648450" y="0"/>
            <a:ext cx="2514600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F50CB5-2399-488C-A6E8-1E52F8B7B06F}" type="datetimeFigureOut">
              <a:rPr lang="en-US"/>
              <a:pPr>
                <a:defRPr/>
              </a:pPr>
              <a:t>17/02/2020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40013" y="6376988"/>
            <a:ext cx="3836987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23174A-A3A0-4B94-AB84-20B564FEFE2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5FA817-CF0C-4E71-BBE3-3A5E717AD46D}" type="datetimeFigureOut">
              <a:rPr lang="en-US"/>
              <a:pPr>
                <a:defRPr/>
              </a:pPr>
              <a:t>17/02/2020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349D56-6097-449B-8657-8FFB1B7EAAE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ltGray">
          <a:xfrm>
            <a:off x="0" y="0"/>
            <a:ext cx="9144000" cy="260191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 bwMode="invGray">
          <a:xfrm>
            <a:off x="0" y="2601913"/>
            <a:ext cx="9144000" cy="46037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tIns="0" rIns="91440" bIns="0" anchor="b"/>
          <a:lstStyle>
            <a:lvl1pPr algn="l">
              <a:defRPr sz="4700" b="1" cap="none" baseline="0"/>
            </a:lvl1pPr>
            <a:extLst/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5265F0-FAC2-4FE2-8139-C39037BD3091}" type="datetimeFigureOut">
              <a:rPr lang="en-US"/>
              <a:pPr>
                <a:defRPr/>
              </a:pPr>
              <a:t>17/02/2020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2B4E1E-A747-4472-B79A-3EAFB2210E7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260CE2-1C5F-480C-8566-9940135C878C}" type="datetimeFigureOut">
              <a:rPr lang="en-US"/>
              <a:pPr>
                <a:defRPr/>
              </a:pPr>
              <a:t>17/02/2020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3C9B14-DF2A-4B06-B01F-8CB82CC297F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2B7DF1-2836-4A49-8E38-910B28E6BA96}" type="datetimeFigureOut">
              <a:rPr lang="en-US"/>
              <a:pPr>
                <a:defRPr/>
              </a:pPr>
              <a:t>17/02/2020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1A06F6-DB64-4547-B14B-BF75963ECF5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2106F9-BA64-4D76-8232-A59DFEE4E8A0}" type="datetimeFigureOut">
              <a:rPr lang="en-US"/>
              <a:pPr>
                <a:defRPr/>
              </a:pPr>
              <a:t>17/02/2020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5770AE-DE78-4B22-B2A5-1681F7ABBF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A1553C-01F8-4074-ACA7-EA8650C6F97E}" type="datetimeFigureOut">
              <a:rPr lang="en-US"/>
              <a:pPr>
                <a:defRPr/>
              </a:pPr>
              <a:t>17/02/2020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0C96F9-72F5-41DF-8B92-8DC5F5ADCF0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invGray">
          <a:xfrm>
            <a:off x="2855913" y="0"/>
            <a:ext cx="46037" cy="145415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 bwMode="invGray">
          <a:xfrm>
            <a:off x="2855913" y="0"/>
            <a:ext cx="46037" cy="145415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5E07B8-758E-446C-83A4-004A649807D0}" type="datetimeFigureOut">
              <a:rPr lang="en-US"/>
              <a:pPr>
                <a:defRPr/>
              </a:pPr>
              <a:t>17/02/2020</a:t>
            </a:fld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7EE92D-6ABC-4228-9EF3-5E244FCB300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855913" y="0"/>
            <a:ext cx="46037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 bwMode="invGray">
          <a:xfrm>
            <a:off x="2855913" y="0"/>
            <a:ext cx="46037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>
          <a:xfrm>
            <a:off x="165100" y="1169988"/>
            <a:ext cx="2522538" cy="2016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F9ECB0-8626-4D13-AD5D-CB15CEE8C3C0}" type="datetimeFigureOut">
              <a:rPr lang="en-US"/>
              <a:pPr>
                <a:defRPr/>
              </a:pPr>
              <a:t>17/02/2020</a:t>
            </a:fld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35300" y="1169988"/>
            <a:ext cx="5194300" cy="201612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39138" y="1169988"/>
            <a:ext cx="733425" cy="2016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7DC9E9-8592-4892-9F0F-D6A425EC95D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6688"/>
            <a:ext cx="9144000" cy="4445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 bwMode="ltGray">
          <a:xfrm>
            <a:off x="0" y="0"/>
            <a:ext cx="9144000" cy="143351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0950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774825"/>
            <a:ext cx="8229600" cy="462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4864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477000"/>
            <a:ext cx="2133600" cy="274638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95000"/>
                  </a:scheme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4AA1C110-379A-453A-ABB8-B6EBDC5480E7}" type="datetimeFigureOut">
              <a:rPr lang="en-US"/>
              <a:pPr>
                <a:defRPr/>
              </a:pPr>
              <a:t>17/02/2020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0013" y="6477000"/>
            <a:ext cx="5508625" cy="274638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95000"/>
                  </a:scheme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04200" y="6477000"/>
            <a:ext cx="733425" cy="274638"/>
          </a:xfrm>
          <a:prstGeom prst="rect">
            <a:avLst/>
          </a:prstGeom>
        </p:spPr>
        <p:txBody>
          <a:bodyPr vert="horz" bIns="0" rtlCol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95000"/>
                  </a:scheme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A0DAC42B-6EB8-4834-8B34-5DA4169EECF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12" r:id="rId2"/>
    <p:sldLayoutId id="2147483718" r:id="rId3"/>
    <p:sldLayoutId id="2147483713" r:id="rId4"/>
    <p:sldLayoutId id="2147483714" r:id="rId5"/>
    <p:sldLayoutId id="2147483715" r:id="rId6"/>
    <p:sldLayoutId id="2147483719" r:id="rId7"/>
    <p:sldLayoutId id="2147483720" r:id="rId8"/>
    <p:sldLayoutId id="2147483721" r:id="rId9"/>
    <p:sldLayoutId id="2147483716" r:id="rId10"/>
    <p:sldLayoutId id="214748372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500" b="1" kern="1200">
          <a:solidFill>
            <a:srgbClr val="FFC8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9pPr>
      <a:extLst/>
    </p:titleStyle>
    <p:bodyStyle>
      <a:lvl1pPr marL="438150" indent="-319088" algn="l" rtl="0" eaLnBrk="0" fontAlgn="base" hangingPunct="0">
        <a:spcBef>
          <a:spcPct val="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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0250" indent="-2730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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5363" indent="-228600" algn="l" rtl="0" eaLnBrk="0" fontAlgn="base" hangingPunct="0">
        <a:spcBef>
          <a:spcPct val="20000"/>
        </a:spcBef>
        <a:spcAft>
          <a:spcPct val="0"/>
        </a:spcAft>
        <a:buClr>
          <a:srgbClr val="E66C7D"/>
        </a:buClr>
        <a:buFont typeface="Arial" charset="0"/>
        <a:buChar char="▪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025" indent="-182563" algn="l" rtl="0" eaLnBrk="0" fontAlgn="base" hangingPunct="0">
        <a:spcBef>
          <a:spcPct val="20000"/>
        </a:spcBef>
        <a:spcAft>
          <a:spcPct val="0"/>
        </a:spcAft>
        <a:buClr>
          <a:srgbClr val="6BB76D"/>
        </a:buClr>
        <a:buFont typeface="Arial" charset="0"/>
        <a:buChar char="▪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5575" indent="-182563" algn="l" rtl="0" eaLnBrk="0" fontAlgn="base" hangingPunct="0">
        <a:spcBef>
          <a:spcPct val="20000"/>
        </a:spcBef>
        <a:spcAft>
          <a:spcPct val="0"/>
        </a:spcAft>
        <a:buClr>
          <a:srgbClr val="E88651"/>
        </a:buClr>
        <a:buFont typeface="Wingdings 3" pitchFamily="18" charset="2"/>
        <a:buChar char=""/>
        <a:defRPr lang="en-US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>
                <a:solidFill>
                  <a:schemeClr val="accent1">
                    <a:satMod val="150000"/>
                  </a:schemeClr>
                </a:solidFill>
              </a:rPr>
              <a:t>Activity Diagrams</a:t>
            </a:r>
          </a:p>
        </p:txBody>
      </p:sp>
      <p:sp>
        <p:nvSpPr>
          <p:cNvPr id="8195" name="Subtitle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500188"/>
          </a:xfrm>
        </p:spPr>
        <p:txBody>
          <a:bodyPr/>
          <a:lstStyle/>
          <a:p>
            <a:pPr eaLnBrk="1" hangingPunct="1"/>
            <a:r>
              <a:rPr lang="en-US"/>
              <a:t>Software Requirements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07ED2E-4BED-451B-A34C-437088B5C7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ATM Withdrawal</a:t>
            </a:r>
          </a:p>
        </p:txBody>
      </p:sp>
      <p:pic>
        <p:nvPicPr>
          <p:cNvPr id="5" name="Content Placeholder 4" descr="A close up of a map&#10;&#10;Description automatically generated">
            <a:extLst>
              <a:ext uri="{FF2B5EF4-FFF2-40B4-BE49-F238E27FC236}">
                <a16:creationId xmlns:a16="http://schemas.microsoft.com/office/drawing/2014/main" id="{7A6A062E-8CDA-4797-931F-3B3DFF65ED8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990600"/>
            <a:ext cx="7427820" cy="5363888"/>
          </a:xfrm>
        </p:spPr>
      </p:pic>
    </p:spTree>
    <p:extLst>
      <p:ext uri="{BB962C8B-B14F-4D97-AF65-F5344CB8AC3E}">
        <p14:creationId xmlns:p14="http://schemas.microsoft.com/office/powerpoint/2010/main" val="24745714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68383F-C502-40AD-AA41-185CD133B5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ATM Withdrawal with Partitions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AE6DD5B4-BFA2-4F1D-AE0F-94AE6C5D3EE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080" y="1143001"/>
            <a:ext cx="7360920" cy="5257800"/>
          </a:xfrm>
        </p:spPr>
      </p:pic>
    </p:spTree>
    <p:extLst>
      <p:ext uri="{BB962C8B-B14F-4D97-AF65-F5344CB8AC3E}">
        <p14:creationId xmlns:p14="http://schemas.microsoft.com/office/powerpoint/2010/main" val="29293709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 descr="example of an activity diagram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981200" y="1143000"/>
            <a:ext cx="5036427" cy="5334000"/>
          </a:xfr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Example: Order Processing</a:t>
            </a:r>
          </a:p>
        </p:txBody>
      </p:sp>
      <p:pic>
        <p:nvPicPr>
          <p:cNvPr id="4" name="Content Placeholder 3" descr="example of an activity diagram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981200" y="1143000"/>
            <a:ext cx="5036427" cy="5334000"/>
          </a:xfrm>
        </p:spPr>
      </p:pic>
    </p:spTree>
    <p:extLst>
      <p:ext uri="{BB962C8B-B14F-4D97-AF65-F5344CB8AC3E}">
        <p14:creationId xmlns:p14="http://schemas.microsoft.com/office/powerpoint/2010/main" val="22959829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>
                <a:solidFill>
                  <a:schemeClr val="accent1">
                    <a:satMod val="150000"/>
                  </a:schemeClr>
                </a:solidFill>
              </a:rPr>
              <a:t>Example 1: Conference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70000" lnSpcReduction="20000"/>
          </a:bodyPr>
          <a:lstStyle/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en-US" dirty="0"/>
              <a:t>The submitter submits the paper to the committee.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en-US" dirty="0"/>
              <a:t>If the paper quality is not good, it gets rejected and the notification is send to the submitter through the email.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en-US" dirty="0"/>
              <a:t>Otherwise the paper is accepted and submitter is asked to submit the final version for publication, the submitter resends the new version.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en-US" dirty="0"/>
              <a:t>Once the final version is obtained,</a:t>
            </a:r>
          </a:p>
          <a:p>
            <a:pPr marL="731520" lvl="1" indent="-274320" eaLnBrk="1" fontAlgn="auto" hangingPunct="1">
              <a:spcAft>
                <a:spcPts val="0"/>
              </a:spcAft>
              <a:buFont typeface="Wingdings"/>
              <a:buChar char=""/>
              <a:defRPr/>
            </a:pPr>
            <a:r>
              <a:rPr lang="en-US" dirty="0"/>
              <a:t>The approval of the paper is notified to the submitter through the email</a:t>
            </a:r>
          </a:p>
          <a:p>
            <a:pPr marL="731520" lvl="1" indent="-274320" eaLnBrk="1" fontAlgn="auto" hangingPunct="1">
              <a:spcAft>
                <a:spcPts val="0"/>
              </a:spcAft>
              <a:buFont typeface="Wingdings"/>
              <a:buChar char=""/>
              <a:defRPr/>
            </a:pPr>
            <a:r>
              <a:rPr lang="en-US" dirty="0"/>
              <a:t>The conference registration form is sent.</a:t>
            </a:r>
          </a:p>
          <a:p>
            <a:pPr marL="731520" lvl="1" indent="-274320" eaLnBrk="1" fontAlgn="auto" hangingPunct="1">
              <a:spcAft>
                <a:spcPts val="0"/>
              </a:spcAft>
              <a:buFont typeface="Wingdings"/>
              <a:buChar char=""/>
              <a:defRPr/>
            </a:pPr>
            <a:r>
              <a:rPr lang="en-US" dirty="0"/>
              <a:t>If the number of pages is more than 10, the extra charge for publishing is calculated and the details are sent to the submitter.</a:t>
            </a:r>
          </a:p>
          <a:p>
            <a:pPr marL="439420" indent="-274320" eaLnBrk="1" fontAlgn="auto" hangingPunct="1">
              <a:spcAft>
                <a:spcPts val="0"/>
              </a:spcAft>
              <a:buFont typeface="Wingdings"/>
              <a:buChar char=""/>
              <a:defRPr/>
            </a:pPr>
            <a:r>
              <a:rPr lang="en-US" dirty="0"/>
              <a:t>Once the registration form is received and extra charge if any is paid, the paper is finally included in the conference and the submitter is notified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>
                <a:solidFill>
                  <a:schemeClr val="accent1">
                    <a:satMod val="150000"/>
                  </a:schemeClr>
                </a:solidFill>
              </a:rPr>
              <a:t>Activity Diagrams</a:t>
            </a:r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/>
              <a:t>An activity diagram is another way to model the flow of events. </a:t>
            </a:r>
          </a:p>
          <a:p>
            <a:pPr eaLnBrk="1" hangingPunct="1"/>
            <a:r>
              <a:rPr lang="en-US"/>
              <a:t>Used if the logic is complex and there are a lot of alternate flows</a:t>
            </a:r>
          </a:p>
          <a:p>
            <a:pPr eaLnBrk="1" hangingPunct="1"/>
            <a:r>
              <a:rPr lang="en-US"/>
              <a:t>If customers prefer diagrams over text.</a:t>
            </a:r>
          </a:p>
          <a:p>
            <a:pPr eaLnBrk="1" hangingPunct="1"/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>
                <a:solidFill>
                  <a:schemeClr val="accent1">
                    <a:satMod val="150000"/>
                  </a:schemeClr>
                </a:solidFill>
              </a:rPr>
              <a:t>Parts of Activity Diagram</a:t>
            </a:r>
          </a:p>
        </p:txBody>
      </p:sp>
      <p:sp>
        <p:nvSpPr>
          <p:cNvPr id="1024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/>
              <a:t>Following are the important constituents in an activity diagram:</a:t>
            </a:r>
          </a:p>
          <a:p>
            <a:pPr lvl="1" eaLnBrk="1" hangingPunct="1"/>
            <a:r>
              <a:rPr lang="en-US" dirty="0"/>
              <a:t>Action</a:t>
            </a:r>
          </a:p>
          <a:p>
            <a:pPr lvl="1" eaLnBrk="1" hangingPunct="1"/>
            <a:r>
              <a:rPr lang="en-US" dirty="0"/>
              <a:t>Start and End States</a:t>
            </a:r>
          </a:p>
          <a:p>
            <a:pPr lvl="1" eaLnBrk="1" hangingPunct="1"/>
            <a:r>
              <a:rPr lang="en-US" dirty="0"/>
              <a:t>Transitions</a:t>
            </a:r>
          </a:p>
          <a:p>
            <a:pPr lvl="1" eaLnBrk="1" hangingPunct="1"/>
            <a:r>
              <a:rPr lang="en-US" dirty="0"/>
              <a:t>Decision and guard conditions</a:t>
            </a:r>
          </a:p>
          <a:p>
            <a:pPr lvl="1" eaLnBrk="1" hangingPunct="1"/>
            <a:r>
              <a:rPr lang="en-US" dirty="0"/>
              <a:t>Synchronization</a:t>
            </a:r>
          </a:p>
          <a:p>
            <a:pPr lvl="1" eaLnBrk="1" hangingPunct="1"/>
            <a:endParaRPr lang="en-US" dirty="0"/>
          </a:p>
          <a:p>
            <a:pPr lvl="1" eaLnBrk="1" hangingPunct="1"/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>
                <a:solidFill>
                  <a:schemeClr val="accent1">
                    <a:satMod val="150000"/>
                  </a:schemeClr>
                </a:solidFill>
              </a:rPr>
              <a:t>Action</a:t>
            </a:r>
          </a:p>
        </p:txBody>
      </p:sp>
      <p:sp>
        <p:nvSpPr>
          <p:cNvPr id="1126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/>
              <a:t>An action is simply a step in the process.</a:t>
            </a:r>
          </a:p>
          <a:p>
            <a:pPr eaLnBrk="1" hangingPunct="1"/>
            <a:endParaRPr lang="en-US" dirty="0"/>
          </a:p>
          <a:p>
            <a:pPr eaLnBrk="1" hangingPunct="1"/>
            <a:endParaRPr lang="en-US" dirty="0"/>
          </a:p>
        </p:txBody>
      </p:sp>
      <p:pic>
        <p:nvPicPr>
          <p:cNvPr id="11268" name="Picture 3" descr="activity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2200" y="3276600"/>
            <a:ext cx="3544888" cy="154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>
                <a:solidFill>
                  <a:schemeClr val="accent1">
                    <a:satMod val="150000"/>
                  </a:schemeClr>
                </a:solidFill>
              </a:rPr>
              <a:t>Start and End States</a:t>
            </a:r>
          </a:p>
        </p:txBody>
      </p:sp>
      <p:sp>
        <p:nvSpPr>
          <p:cNvPr id="1229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/>
              <a:t>The start and end states let you know where the flow begins and ends.</a:t>
            </a:r>
          </a:p>
          <a:p>
            <a:pPr eaLnBrk="1" hangingPunct="1"/>
            <a:r>
              <a:rPr lang="en-US"/>
              <a:t>You can have more than one end state on the diagram, but only a single start state.</a:t>
            </a:r>
          </a:p>
          <a:p>
            <a:pPr eaLnBrk="1" hangingPunct="1"/>
            <a:endParaRPr lang="en-US"/>
          </a:p>
        </p:txBody>
      </p:sp>
      <p:pic>
        <p:nvPicPr>
          <p:cNvPr id="12292" name="Picture 5" descr="start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0" y="4114800"/>
            <a:ext cx="2362200" cy="2106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3" name="Picture 6" descr="End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6800" y="4191000"/>
            <a:ext cx="2627313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>
                <a:solidFill>
                  <a:schemeClr val="accent1">
                    <a:satMod val="150000"/>
                  </a:schemeClr>
                </a:solidFill>
              </a:rPr>
              <a:t>Transitions</a:t>
            </a:r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/>
              <a:t>A transition shows how the flow of control moves from one activity to another. </a:t>
            </a:r>
          </a:p>
          <a:p>
            <a:pPr eaLnBrk="1" hangingPunct="1"/>
            <a:r>
              <a:rPr lang="en-US" dirty="0"/>
              <a:t>A transition is simply an arrow from one activity/action to another.</a:t>
            </a:r>
          </a:p>
          <a:p>
            <a:pPr eaLnBrk="1" hangingPunct="1"/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>
                <a:solidFill>
                  <a:schemeClr val="accent1">
                    <a:satMod val="150000"/>
                  </a:schemeClr>
                </a:solidFill>
              </a:rPr>
              <a:t>Decision and Guard Condition</a:t>
            </a:r>
          </a:p>
        </p:txBody>
      </p:sp>
      <p:sp>
        <p:nvSpPr>
          <p:cNvPr id="1433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/>
              <a:t>A guard condition controls whether or not the transition can occur. </a:t>
            </a:r>
          </a:p>
          <a:p>
            <a:pPr lvl="1" eaLnBrk="1" hangingPunct="1"/>
            <a:r>
              <a:rPr lang="en-US" dirty="0"/>
              <a:t>If a guard condition is present, it must be true in order for the transition to occur.</a:t>
            </a:r>
          </a:p>
          <a:p>
            <a:pPr eaLnBrk="1" hangingPunct="1"/>
            <a:r>
              <a:rPr lang="en-US" dirty="0"/>
              <a:t>A Guard condition is usually used along with decision points</a:t>
            </a:r>
          </a:p>
        </p:txBody>
      </p:sp>
      <p:pic>
        <p:nvPicPr>
          <p:cNvPr id="14340" name="Picture 3" descr="decision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62400" y="4267200"/>
            <a:ext cx="2895600" cy="242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>
                <a:solidFill>
                  <a:schemeClr val="accent1">
                    <a:satMod val="150000"/>
                  </a:schemeClr>
                </a:solidFill>
              </a:rPr>
              <a:t>Synchronization</a:t>
            </a:r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/>
              <a:t>A synchronization is a way to show that two or more branches of a flow occur in parallel.</a:t>
            </a:r>
          </a:p>
          <a:p>
            <a:pPr eaLnBrk="1" hangingPunct="1"/>
            <a:r>
              <a:rPr lang="en-US"/>
              <a:t>A synchronization can be either horizontal or vertical.</a:t>
            </a:r>
          </a:p>
          <a:p>
            <a:pPr eaLnBrk="1" hangingPunct="1"/>
            <a:endParaRPr lang="en-US"/>
          </a:p>
        </p:txBody>
      </p:sp>
      <p:pic>
        <p:nvPicPr>
          <p:cNvPr id="15364" name="Picture 3" descr="Syncronization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2200" y="3581400"/>
            <a:ext cx="46482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07ED2E-4BED-451B-A34C-437088B5C7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close up of a map&#10;&#10;Description automatically generated">
            <a:extLst>
              <a:ext uri="{FF2B5EF4-FFF2-40B4-BE49-F238E27FC236}">
                <a16:creationId xmlns:a16="http://schemas.microsoft.com/office/drawing/2014/main" id="{7A6A062E-8CDA-4797-931F-3B3DFF65ED8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82"/>
          <a:stretch/>
        </p:blipFill>
        <p:spPr>
          <a:xfrm>
            <a:off x="914400" y="1295400"/>
            <a:ext cx="7427820" cy="5059088"/>
          </a:xfrm>
        </p:spPr>
      </p:pic>
    </p:spTree>
    <p:extLst>
      <p:ext uri="{BB962C8B-B14F-4D97-AF65-F5344CB8AC3E}">
        <p14:creationId xmlns:p14="http://schemas.microsoft.com/office/powerpoint/2010/main" val="401238459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Module">
    <a:dk1>
      <a:sysClr val="windowText" lastClr="000000"/>
    </a:dk1>
    <a:lt1>
      <a:sysClr val="window" lastClr="FFFFFF"/>
    </a:lt1>
    <a:dk2>
      <a:srgbClr val="5A6378"/>
    </a:dk2>
    <a:lt2>
      <a:srgbClr val="D4D4D6"/>
    </a:lt2>
    <a:accent1>
      <a:srgbClr val="F0AD00"/>
    </a:accent1>
    <a:accent2>
      <a:srgbClr val="60B5CC"/>
    </a:accent2>
    <a:accent3>
      <a:srgbClr val="E66C7D"/>
    </a:accent3>
    <a:accent4>
      <a:srgbClr val="6BB76D"/>
    </a:accent4>
    <a:accent5>
      <a:srgbClr val="E88651"/>
    </a:accent5>
    <a:accent6>
      <a:srgbClr val="C64847"/>
    </a:accent6>
    <a:hlink>
      <a:srgbClr val="168BBA"/>
    </a:hlink>
    <a:folHlink>
      <a:srgbClr val="680000"/>
    </a:folHlink>
  </a:clrScheme>
</a:themeOverride>
</file>

<file path=ppt/theme/themeOverride2.xml><?xml version="1.0" encoding="utf-8"?>
<a:themeOverride xmlns:a="http://schemas.openxmlformats.org/drawingml/2006/main">
  <a:clrScheme name="Module">
    <a:dk1>
      <a:sysClr val="windowText" lastClr="000000"/>
    </a:dk1>
    <a:lt1>
      <a:sysClr val="window" lastClr="FFFFFF"/>
    </a:lt1>
    <a:dk2>
      <a:srgbClr val="5A6378"/>
    </a:dk2>
    <a:lt2>
      <a:srgbClr val="D4D4D6"/>
    </a:lt2>
    <a:accent1>
      <a:srgbClr val="F0AD00"/>
    </a:accent1>
    <a:accent2>
      <a:srgbClr val="60B5CC"/>
    </a:accent2>
    <a:accent3>
      <a:srgbClr val="E66C7D"/>
    </a:accent3>
    <a:accent4>
      <a:srgbClr val="6BB76D"/>
    </a:accent4>
    <a:accent5>
      <a:srgbClr val="E88651"/>
    </a:accent5>
    <a:accent6>
      <a:srgbClr val="C64847"/>
    </a:accent6>
    <a:hlink>
      <a:srgbClr val="168BBA"/>
    </a:hlink>
    <a:folHlink>
      <a:srgbClr val="6800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204</TotalTime>
  <Words>368</Words>
  <Application>Microsoft Office PowerPoint</Application>
  <PresentationFormat>On-screen Show (4:3)</PresentationFormat>
  <Paragraphs>40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1" baseType="lpstr">
      <vt:lpstr>Arial</vt:lpstr>
      <vt:lpstr>Calibri</vt:lpstr>
      <vt:lpstr>Corbel</vt:lpstr>
      <vt:lpstr>Wingdings</vt:lpstr>
      <vt:lpstr>Wingdings 2</vt:lpstr>
      <vt:lpstr>Wingdings 3</vt:lpstr>
      <vt:lpstr>Module</vt:lpstr>
      <vt:lpstr>Activity Diagrams</vt:lpstr>
      <vt:lpstr>Activity Diagrams</vt:lpstr>
      <vt:lpstr>Parts of Activity Diagram</vt:lpstr>
      <vt:lpstr>Action</vt:lpstr>
      <vt:lpstr>Start and End States</vt:lpstr>
      <vt:lpstr>Transitions</vt:lpstr>
      <vt:lpstr>Decision and Guard Condition</vt:lpstr>
      <vt:lpstr>Synchronization</vt:lpstr>
      <vt:lpstr>PowerPoint Presentation</vt:lpstr>
      <vt:lpstr>ATM Withdrawal</vt:lpstr>
      <vt:lpstr>ATM Withdrawal with Partitions</vt:lpstr>
      <vt:lpstr>PowerPoint Presentation</vt:lpstr>
      <vt:lpstr>Example: Order Processing</vt:lpstr>
      <vt:lpstr>Example 1: Conference</vt:lpstr>
    </vt:vector>
  </TitlesOfParts>
  <Company>KFUPM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Activity Diagrams</dc:title>
  <dc:creator>Irfan</dc:creator>
  <cp:lastModifiedBy>Abdulmjeed Alothman</cp:lastModifiedBy>
  <cp:revision>21</cp:revision>
  <dcterms:created xsi:type="dcterms:W3CDTF">2008-11-29T04:45:26Z</dcterms:created>
  <dcterms:modified xsi:type="dcterms:W3CDTF">2020-02-17T08:54:25Z</dcterms:modified>
</cp:coreProperties>
</file>